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74" r:id="rId3"/>
    <p:sldId id="257" r:id="rId4"/>
    <p:sldId id="279" r:id="rId5"/>
    <p:sldId id="258" r:id="rId6"/>
    <p:sldId id="310" r:id="rId7"/>
    <p:sldId id="280" r:id="rId8"/>
    <p:sldId id="281" r:id="rId9"/>
    <p:sldId id="292" r:id="rId10"/>
    <p:sldId id="300" r:id="rId11"/>
    <p:sldId id="259" r:id="rId12"/>
    <p:sldId id="297" r:id="rId13"/>
    <p:sldId id="298" r:id="rId14"/>
    <p:sldId id="299" r:id="rId15"/>
    <p:sldId id="273" r:id="rId16"/>
    <p:sldId id="302" r:id="rId17"/>
    <p:sldId id="275" r:id="rId18"/>
    <p:sldId id="288" r:id="rId19"/>
    <p:sldId id="289" r:id="rId20"/>
    <p:sldId id="290" r:id="rId21"/>
    <p:sldId id="291" r:id="rId22"/>
    <p:sldId id="309" r:id="rId23"/>
    <p:sldId id="276" r:id="rId24"/>
    <p:sldId id="262" r:id="rId25"/>
    <p:sldId id="295" r:id="rId26"/>
    <p:sldId id="305" r:id="rId27"/>
    <p:sldId id="277" r:id="rId28"/>
    <p:sldId id="304" r:id="rId29"/>
    <p:sldId id="278" r:id="rId30"/>
    <p:sldId id="264" r:id="rId31"/>
    <p:sldId id="263" r:id="rId32"/>
    <p:sldId id="311" r:id="rId33"/>
    <p:sldId id="265" r:id="rId34"/>
    <p:sldId id="26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434" autoAdjust="0"/>
  </p:normalViewPr>
  <p:slideViewPr>
    <p:cSldViewPr snapToGrid="0">
      <p:cViewPr varScale="1">
        <p:scale>
          <a:sx n="98" d="100"/>
          <a:sy n="98" d="100"/>
        </p:scale>
        <p:origin x="-24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BB12A-2E01-471C-8B2A-A77E458D76B1}" type="datetimeFigureOut">
              <a:rPr lang="en-US"/>
              <a:t>3/03/15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4B701-BB68-492A-A73E-F3747E5CBC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06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4B701-BB68-492A-A73E-F3747E5CBC2B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29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4B701-BB68-492A-A73E-F3747E5CBC2B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44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4B701-BB68-492A-A73E-F3747E5CBC2B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88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4B701-BB68-492A-A73E-F3747E5CBC2B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57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4B701-BB68-492A-A73E-F3747E5CBC2B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33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4B701-BB68-492A-A73E-F3747E5CBC2B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69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4B701-BB68-492A-A73E-F3747E5CBC2B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06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4B701-BB68-492A-A73E-F3747E5CBC2B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45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4B701-BB68-492A-A73E-F3747E5CBC2B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2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4B701-BB68-492A-A73E-F3747E5CBC2B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21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4B701-BB68-492A-A73E-F3747E5CBC2B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6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4B701-BB68-492A-A73E-F3747E5CBC2B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5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4B701-BB68-492A-A73E-F3747E5CBC2B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31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4B701-BB68-492A-A73E-F3747E5CBC2B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57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4B701-BB68-492A-A73E-F3747E5CBC2B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36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4B701-BB68-492A-A73E-F3747E5CBC2B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62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4B701-BB68-492A-A73E-F3747E5CBC2B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90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4B701-BB68-492A-A73E-F3747E5CBC2B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7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3/03/15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3/03/15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3/03/15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28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25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14.png"/><Relationship Id="rId6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png"/><Relationship Id="rId5" Type="http://schemas.openxmlformats.org/officeDocument/2006/relationships/image" Target="../media/image16.wmf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33.png"/><Relationship Id="rId5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4" Type="http://schemas.openxmlformats.org/officeDocument/2006/relationships/image" Target="../media/image29.gif"/><Relationship Id="rId5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24.wmf"/><Relationship Id="rId5" Type="http://schemas.openxmlformats.org/officeDocument/2006/relationships/image" Target="../media/image32.png"/><Relationship Id="rId6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wmf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Self-correcting </a:t>
            </a:r>
            <a:r>
              <a:rPr lang="en-US" dirty="0"/>
              <a:t>quantum memories in 3 dimensions or (slightly) less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Courtney Brell</a:t>
            </a:r>
          </a:p>
          <a:p>
            <a:r>
              <a:rPr lang="en-US" dirty="0"/>
              <a:t>Leibniz </a:t>
            </a:r>
            <a:r>
              <a:rPr lang="en-AU" dirty="0" err="1" smtClean="0"/>
              <a:t>Universität</a:t>
            </a:r>
            <a:r>
              <a:rPr lang="en-US" dirty="0" smtClean="0"/>
              <a:t> Hannover</a:t>
            </a:r>
            <a:endParaRPr lang="en-AU" b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is the square of classical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36513"/>
              </p:ext>
            </p:extLst>
          </p:nvPr>
        </p:nvGraphicFramePr>
        <p:xfrm>
          <a:off x="838200" y="1825625"/>
          <a:ext cx="10515600" cy="43562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/>
                <a:gridCol w="5257800"/>
              </a:tblGrid>
              <a:tr h="1452078">
                <a:tc>
                  <a:txBody>
                    <a:bodyPr/>
                    <a:lstStyle/>
                    <a:p>
                      <a:pPr algn="ctr"/>
                      <a:endParaRPr lang="en-A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078">
                <a:tc>
                  <a:txBody>
                    <a:bodyPr/>
                    <a:lstStyle/>
                    <a:p>
                      <a:pPr algn="ctr"/>
                      <a:endParaRPr lang="en-A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078">
                <a:tc>
                  <a:txBody>
                    <a:bodyPr/>
                    <a:lstStyle/>
                    <a:p>
                      <a:pPr algn="ctr"/>
                      <a:endParaRPr lang="en-A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09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is the square of classical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042993"/>
              </p:ext>
            </p:extLst>
          </p:nvPr>
        </p:nvGraphicFramePr>
        <p:xfrm>
          <a:off x="838200" y="1825625"/>
          <a:ext cx="10515600" cy="43562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/>
                <a:gridCol w="5257800"/>
              </a:tblGrid>
              <a:tr h="1452078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 smtClean="0"/>
                        <a:t>4D</a:t>
                      </a:r>
                      <a:r>
                        <a:rPr lang="en-AU" sz="2800" baseline="0" dirty="0" smtClean="0"/>
                        <a:t> </a:t>
                      </a:r>
                      <a:r>
                        <a:rPr lang="en-AU" sz="2800" baseline="0" dirty="0" err="1" smtClean="0"/>
                        <a:t>toric</a:t>
                      </a:r>
                      <a:r>
                        <a:rPr lang="en-AU" sz="2800" baseline="0" dirty="0" smtClean="0"/>
                        <a:t> code</a:t>
                      </a:r>
                      <a:endParaRPr lang="en-A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 smtClean="0"/>
                        <a:t>2D </a:t>
                      </a:r>
                      <a:r>
                        <a:rPr lang="en-AU" sz="2800" dirty="0" err="1" smtClean="0"/>
                        <a:t>Ising</a:t>
                      </a:r>
                      <a:r>
                        <a:rPr lang="en-AU" sz="2800" dirty="0" smtClean="0"/>
                        <a:t> model</a:t>
                      </a:r>
                      <a:endParaRPr lang="en-A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078">
                <a:tc>
                  <a:txBody>
                    <a:bodyPr/>
                    <a:lstStyle/>
                    <a:p>
                      <a:pPr algn="ctr"/>
                      <a:endParaRPr lang="en-A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078">
                <a:tc>
                  <a:txBody>
                    <a:bodyPr/>
                    <a:lstStyle/>
                    <a:p>
                      <a:pPr algn="ctr"/>
                      <a:endParaRPr lang="en-A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988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is the square of classical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565637"/>
              </p:ext>
            </p:extLst>
          </p:nvPr>
        </p:nvGraphicFramePr>
        <p:xfrm>
          <a:off x="838200" y="1825625"/>
          <a:ext cx="10515600" cy="43562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/>
                <a:gridCol w="5257800"/>
              </a:tblGrid>
              <a:tr h="1452078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 smtClean="0"/>
                        <a:t>4D</a:t>
                      </a:r>
                      <a:r>
                        <a:rPr lang="en-AU" sz="2800" baseline="0" dirty="0" smtClean="0"/>
                        <a:t> </a:t>
                      </a:r>
                      <a:r>
                        <a:rPr lang="en-AU" sz="2800" baseline="0" dirty="0" err="1" smtClean="0"/>
                        <a:t>toric</a:t>
                      </a:r>
                      <a:r>
                        <a:rPr lang="en-AU" sz="2800" baseline="0" dirty="0" smtClean="0"/>
                        <a:t> code</a:t>
                      </a:r>
                      <a:endParaRPr lang="en-A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 smtClean="0"/>
                        <a:t>2D </a:t>
                      </a:r>
                      <a:r>
                        <a:rPr lang="en-AU" sz="2800" dirty="0" err="1" smtClean="0"/>
                        <a:t>Ising</a:t>
                      </a:r>
                      <a:r>
                        <a:rPr lang="en-AU" sz="2800" dirty="0" smtClean="0"/>
                        <a:t> model</a:t>
                      </a:r>
                      <a:endParaRPr lang="en-A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078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 smtClean="0"/>
                        <a:t>2D </a:t>
                      </a:r>
                      <a:r>
                        <a:rPr lang="en-AU" sz="2800" dirty="0" err="1" smtClean="0"/>
                        <a:t>toric</a:t>
                      </a:r>
                      <a:r>
                        <a:rPr lang="en-AU" sz="2800" dirty="0" smtClean="0"/>
                        <a:t> code</a:t>
                      </a:r>
                      <a:endParaRPr lang="en-A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 smtClean="0"/>
                        <a:t>1D </a:t>
                      </a:r>
                      <a:r>
                        <a:rPr lang="en-AU" sz="2800" dirty="0" err="1" smtClean="0"/>
                        <a:t>Ising</a:t>
                      </a:r>
                      <a:r>
                        <a:rPr lang="en-AU" sz="2800" dirty="0" smtClean="0"/>
                        <a:t> model</a:t>
                      </a:r>
                      <a:endParaRPr lang="en-A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078">
                <a:tc>
                  <a:txBody>
                    <a:bodyPr/>
                    <a:lstStyle/>
                    <a:p>
                      <a:pPr algn="ctr"/>
                      <a:endParaRPr lang="en-A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96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is the square of classical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892285"/>
              </p:ext>
            </p:extLst>
          </p:nvPr>
        </p:nvGraphicFramePr>
        <p:xfrm>
          <a:off x="838200" y="1825625"/>
          <a:ext cx="10515600" cy="43562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/>
                <a:gridCol w="5257800"/>
              </a:tblGrid>
              <a:tr h="1452078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 smtClean="0"/>
                        <a:t>4D</a:t>
                      </a:r>
                      <a:r>
                        <a:rPr lang="en-AU" sz="2800" baseline="0" dirty="0" smtClean="0"/>
                        <a:t> </a:t>
                      </a:r>
                      <a:r>
                        <a:rPr lang="en-AU" sz="2800" baseline="0" dirty="0" err="1" smtClean="0"/>
                        <a:t>toric</a:t>
                      </a:r>
                      <a:r>
                        <a:rPr lang="en-AU" sz="2800" baseline="0" dirty="0" smtClean="0"/>
                        <a:t> code</a:t>
                      </a:r>
                      <a:endParaRPr lang="en-A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 smtClean="0"/>
                        <a:t>2D </a:t>
                      </a:r>
                      <a:r>
                        <a:rPr lang="en-AU" sz="2800" dirty="0" err="1" smtClean="0"/>
                        <a:t>Ising</a:t>
                      </a:r>
                      <a:r>
                        <a:rPr lang="en-AU" sz="2800" dirty="0" smtClean="0"/>
                        <a:t> model</a:t>
                      </a:r>
                      <a:endParaRPr lang="en-A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078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 smtClean="0"/>
                        <a:t>2D </a:t>
                      </a:r>
                      <a:r>
                        <a:rPr lang="en-AU" sz="2800" dirty="0" err="1" smtClean="0"/>
                        <a:t>toric</a:t>
                      </a:r>
                      <a:r>
                        <a:rPr lang="en-AU" sz="2800" dirty="0" smtClean="0"/>
                        <a:t> code</a:t>
                      </a:r>
                      <a:endParaRPr lang="en-A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 smtClean="0"/>
                        <a:t>1D </a:t>
                      </a:r>
                      <a:r>
                        <a:rPr lang="en-AU" sz="2800" dirty="0" err="1" smtClean="0"/>
                        <a:t>Ising</a:t>
                      </a:r>
                      <a:r>
                        <a:rPr lang="en-AU" sz="2800" dirty="0" smtClean="0"/>
                        <a:t> model</a:t>
                      </a:r>
                      <a:endParaRPr lang="en-A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078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 smtClean="0"/>
                        <a:t>3D</a:t>
                      </a:r>
                      <a:r>
                        <a:rPr lang="en-AU" sz="2800" baseline="0" dirty="0" smtClean="0"/>
                        <a:t> quantum memory</a:t>
                      </a:r>
                      <a:endParaRPr lang="en-A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53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is the square of classical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62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/>
                <a:gridCol w="5257800"/>
              </a:tblGrid>
              <a:tr h="1452078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 smtClean="0"/>
                        <a:t>4D</a:t>
                      </a:r>
                      <a:r>
                        <a:rPr lang="en-AU" sz="2800" baseline="0" dirty="0" smtClean="0"/>
                        <a:t> </a:t>
                      </a:r>
                      <a:r>
                        <a:rPr lang="en-AU" sz="2800" baseline="0" dirty="0" err="1" smtClean="0"/>
                        <a:t>toric</a:t>
                      </a:r>
                      <a:r>
                        <a:rPr lang="en-AU" sz="2800" baseline="0" dirty="0" smtClean="0"/>
                        <a:t> code</a:t>
                      </a:r>
                      <a:endParaRPr lang="en-A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 smtClean="0"/>
                        <a:t>2D </a:t>
                      </a:r>
                      <a:r>
                        <a:rPr lang="en-AU" sz="2800" dirty="0" err="1" smtClean="0"/>
                        <a:t>Ising</a:t>
                      </a:r>
                      <a:r>
                        <a:rPr lang="en-AU" sz="2800" dirty="0" smtClean="0"/>
                        <a:t> model</a:t>
                      </a:r>
                      <a:endParaRPr lang="en-A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078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 smtClean="0"/>
                        <a:t>2D </a:t>
                      </a:r>
                      <a:r>
                        <a:rPr lang="en-AU" sz="2800" dirty="0" err="1" smtClean="0"/>
                        <a:t>toric</a:t>
                      </a:r>
                      <a:r>
                        <a:rPr lang="en-AU" sz="2800" dirty="0" smtClean="0"/>
                        <a:t> code</a:t>
                      </a:r>
                      <a:endParaRPr lang="en-A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 smtClean="0"/>
                        <a:t>1D </a:t>
                      </a:r>
                      <a:r>
                        <a:rPr lang="en-AU" sz="2800" dirty="0" err="1" smtClean="0"/>
                        <a:t>Ising</a:t>
                      </a:r>
                      <a:r>
                        <a:rPr lang="en-AU" sz="2800" dirty="0" smtClean="0"/>
                        <a:t> model</a:t>
                      </a:r>
                      <a:endParaRPr lang="en-A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078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 smtClean="0"/>
                        <a:t>3D</a:t>
                      </a:r>
                      <a:r>
                        <a:rPr lang="en-AU" sz="2800" baseline="0" dirty="0" smtClean="0"/>
                        <a:t> quantum memory</a:t>
                      </a:r>
                      <a:endParaRPr lang="en-A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 smtClean="0"/>
                        <a:t>1.5D classical memory???</a:t>
                      </a:r>
                      <a:endParaRPr lang="en-A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87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Fractal geometry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59807"/>
            <a:ext cx="3283039" cy="561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err="1" smtClean="0"/>
              <a:t>Hausdorff</a:t>
            </a:r>
            <a:r>
              <a:rPr lang="en-AU" dirty="0" smtClean="0"/>
              <a:t> </a:t>
            </a:r>
            <a:r>
              <a:rPr lang="en-AU" dirty="0"/>
              <a:t>dimension</a:t>
            </a:r>
          </a:p>
          <a:p>
            <a:endParaRPr lang="en-AU" dirty="0"/>
          </a:p>
        </p:txBody>
      </p:sp>
      <p:pic>
        <p:nvPicPr>
          <p:cNvPr id="3074" name="Picture 2" descr="File:Koch curv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366" y="4226194"/>
            <a:ext cx="59150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ile:Sierpinski triangl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14" y="613548"/>
            <a:ext cx="3373236" cy="291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ile:Dodecaedron fract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493950"/>
            <a:ext cx="3770290" cy="377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6529" y="2014792"/>
            <a:ext cx="85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2.3296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92485" y="114622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/>
              <a:t>1.5849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0109915" y="475230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/>
              <a:t>1.2619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7837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Sierpinski</a:t>
            </a:r>
            <a:r>
              <a:rPr lang="en-AU" dirty="0" smtClean="0"/>
              <a:t> carpet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744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641" y="1721186"/>
            <a:ext cx="4560218" cy="4560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Sierpinski</a:t>
            </a:r>
            <a:r>
              <a:rPr lang="en-AU" dirty="0" smtClean="0"/>
              <a:t> carpet</a:t>
            </a:r>
            <a:endParaRPr lang="en-A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642" y="1721187"/>
            <a:ext cx="4560218" cy="456021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79269" y="2474821"/>
                <a:ext cx="618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AU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dirty="0" smtClean="0"/>
                  <a:t>0</a:t>
                </a:r>
                <a:endParaRPr lang="en-A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269" y="2474821"/>
                <a:ext cx="618374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9836" r="-6931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10303099" y="3245476"/>
            <a:ext cx="0" cy="15325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680361" y="1690688"/>
            <a:ext cx="0" cy="45907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698216" y="3827103"/>
                <a:ext cx="797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216" y="3827103"/>
                <a:ext cx="79727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438939" y="3801379"/>
                <a:ext cx="780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939" y="3801379"/>
                <a:ext cx="78027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65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641" y="1721186"/>
            <a:ext cx="4560218" cy="4560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Sierpinski</a:t>
            </a:r>
            <a:r>
              <a:rPr lang="en-AU" dirty="0" smtClean="0"/>
              <a:t> carpet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641" y="1721184"/>
            <a:ext cx="4560220" cy="45602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79269" y="2474821"/>
                <a:ext cx="7466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269" y="2474821"/>
                <a:ext cx="74661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10303099" y="3245476"/>
            <a:ext cx="0" cy="15325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680361" y="1690688"/>
            <a:ext cx="0" cy="45907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698216" y="3827103"/>
                <a:ext cx="797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216" y="3827103"/>
                <a:ext cx="79727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38939" y="3801379"/>
                <a:ext cx="780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939" y="3801379"/>
                <a:ext cx="78027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82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641" y="1721186"/>
            <a:ext cx="4560218" cy="4560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Sierpinski</a:t>
            </a:r>
            <a:r>
              <a:rPr lang="en-AU" dirty="0" smtClean="0"/>
              <a:t> carpet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641" y="1721184"/>
            <a:ext cx="4560218" cy="45602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79269" y="2474821"/>
                <a:ext cx="618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AU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dirty="0" smtClean="0"/>
                  <a:t>2</a:t>
                </a:r>
                <a:endParaRPr lang="en-A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269" y="2474821"/>
                <a:ext cx="618374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9836" r="-6931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94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Self-correction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96" y="1825625"/>
            <a:ext cx="5686407" cy="4351338"/>
          </a:xfrm>
        </p:spPr>
      </p:pic>
    </p:spTree>
    <p:extLst>
      <p:ext uri="{BB962C8B-B14F-4D97-AF65-F5344CB8AC3E}">
        <p14:creationId xmlns:p14="http://schemas.microsoft.com/office/powerpoint/2010/main" val="412776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641" y="1721186"/>
            <a:ext cx="4560218" cy="4560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Sierpinski</a:t>
            </a:r>
            <a:r>
              <a:rPr lang="en-AU" dirty="0" smtClean="0"/>
              <a:t> carpet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641" y="1721184"/>
            <a:ext cx="4560218" cy="45602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79269" y="2474821"/>
                <a:ext cx="618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AU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dirty="0" smtClean="0"/>
                  <a:t>3</a:t>
                </a:r>
                <a:endParaRPr lang="en-A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269" y="2474821"/>
                <a:ext cx="618374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9836" r="-6931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07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9248" y="1721186"/>
            <a:ext cx="2734994" cy="4351338"/>
          </a:xfrm>
        </p:spPr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dirty="0" smtClean="0"/>
              <a:t>Thermally </a:t>
            </a:r>
            <a:r>
              <a:rPr lang="en-AU" dirty="0"/>
              <a:t>stable </a:t>
            </a:r>
            <a:r>
              <a:rPr lang="en-AU" dirty="0" err="1"/>
              <a:t>Ising</a:t>
            </a:r>
            <a:r>
              <a:rPr lang="en-AU" dirty="0"/>
              <a:t> model</a:t>
            </a:r>
          </a:p>
          <a:p>
            <a:pPr marL="0" indent="0" algn="ctr">
              <a:buNone/>
            </a:pPr>
            <a:endParaRPr lang="en-AU" dirty="0"/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641" y="1721186"/>
            <a:ext cx="4560218" cy="4560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Sierpinski</a:t>
            </a:r>
            <a:r>
              <a:rPr lang="en-AU" dirty="0" smtClean="0"/>
              <a:t> carpet</a:t>
            </a:r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60" y="1683545"/>
            <a:ext cx="4597859" cy="4597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72482" y="4141914"/>
            <a:ext cx="2944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(</a:t>
            </a:r>
            <a:r>
              <a:rPr lang="en-AU" dirty="0" err="1" smtClean="0"/>
              <a:t>Vezzani</a:t>
            </a:r>
            <a:r>
              <a:rPr lang="en-AU" dirty="0" smtClean="0"/>
              <a:t>, </a:t>
            </a:r>
            <a:r>
              <a:rPr lang="en-AU" dirty="0" err="1"/>
              <a:t>cond</a:t>
            </a:r>
            <a:r>
              <a:rPr lang="en-AU" dirty="0"/>
              <a:t>-mat/0212497)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01029" y="4483110"/>
            <a:ext cx="356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(</a:t>
            </a:r>
            <a:r>
              <a:rPr lang="en-US" dirty="0" err="1" smtClean="0"/>
              <a:t>Shinoda</a:t>
            </a:r>
            <a:r>
              <a:rPr lang="en-US" dirty="0" smtClean="0"/>
              <a:t>, J. Appl. Prob., 39, 1, 2002</a:t>
            </a:r>
            <a:r>
              <a:rPr lang="en-AU" dirty="0" smtClean="0"/>
              <a:t>)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79269" y="2474821"/>
                <a:ext cx="618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AU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dirty="0" smtClean="0"/>
                  <a:t>4</a:t>
                </a:r>
                <a:endParaRPr lang="en-A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269" y="2474821"/>
                <a:ext cx="618374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9836" r="-6931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56068" y="3528811"/>
                <a:ext cx="1837426" cy="1251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AU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AU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AU" dirty="0" smtClean="0"/>
              </a:p>
              <a:p>
                <a:endParaRPr lang="en-AU" b="0" i="1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1&lt;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&lt;2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068" y="3528811"/>
                <a:ext cx="1837426" cy="12513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000401" y="904258"/>
            <a:ext cx="27926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200" dirty="0" err="1" smtClean="0"/>
              <a:t>Sierpinski</a:t>
            </a:r>
            <a:r>
              <a:rPr lang="en-AU" sz="2200" dirty="0" smtClean="0"/>
              <a:t> carpet graph</a:t>
            </a:r>
            <a:endParaRPr lang="en-AU" sz="22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396119" y="1365643"/>
            <a:ext cx="1400617" cy="501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04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  <p:bldP spid="10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Sierpinski</a:t>
            </a:r>
            <a:r>
              <a:rPr lang="en-AU" dirty="0" smtClean="0"/>
              <a:t> carpets</a:t>
            </a:r>
            <a:endParaRPr lang="en-A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759" y="2115722"/>
            <a:ext cx="2852383" cy="285238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202364" y="1825625"/>
                <a:ext cx="4151436" cy="4351338"/>
              </a:xfrm>
            </p:spPr>
            <p:txBody>
              <a:bodyPr>
                <a:normAutofit/>
              </a:bodyPr>
              <a:lstStyle/>
              <a:p>
                <a:r>
                  <a:rPr lang="en-AU" dirty="0" smtClean="0"/>
                  <a:t>Hausdorff dimension:</a:t>
                </a:r>
              </a:p>
              <a:p>
                <a:pPr marL="457200" lvl="1" indent="0">
                  <a:buNone/>
                </a:pPr>
                <a:r>
                  <a:rPr lang="en-AU" dirty="0" smtClean="0"/>
                  <a:t>Scaling of number of points with lattice size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AU" dirty="0" smtClean="0"/>
              </a:p>
              <a:p>
                <a:r>
                  <a:rPr lang="en-AU" dirty="0"/>
                  <a:t>Ramification</a:t>
                </a:r>
              </a:p>
              <a:p>
                <a:pPr marL="457200" lvl="1" indent="0">
                  <a:buNone/>
                </a:pPr>
                <a:r>
                  <a:rPr lang="en-AU" dirty="0"/>
                  <a:t>N</a:t>
                </a:r>
                <a:r>
                  <a:rPr lang="en-AU" dirty="0" smtClean="0"/>
                  <a:t>umber </a:t>
                </a:r>
                <a:r>
                  <a:rPr lang="en-AU" dirty="0"/>
                  <a:t>of bonds to break the lattice into two large </a:t>
                </a:r>
                <a:r>
                  <a:rPr lang="en-AU" dirty="0" smtClean="0"/>
                  <a:t>pieces</a:t>
                </a:r>
              </a:p>
              <a:p>
                <a:r>
                  <a:rPr lang="en-AU" dirty="0" err="1" smtClean="0"/>
                  <a:t>Lacunarity</a:t>
                </a:r>
                <a:r>
                  <a:rPr lang="en-AU" dirty="0" smtClean="0"/>
                  <a:t>:</a:t>
                </a:r>
              </a:p>
              <a:p>
                <a:pPr marL="457200" lvl="1" indent="0">
                  <a:buNone/>
                </a:pPr>
                <a:r>
                  <a:rPr lang="en-AU" dirty="0" smtClean="0"/>
                  <a:t>Violation of translation invariance</a:t>
                </a:r>
              </a:p>
              <a:p>
                <a:pPr marL="457200" lvl="1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202364" y="1825625"/>
                <a:ext cx="4151436" cy="4351338"/>
              </a:xfrm>
              <a:blipFill rotWithShape="0">
                <a:blip r:embed="rId3"/>
                <a:stretch>
                  <a:fillRect l="-2639" t="-2241" r="-8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80" y="2115722"/>
            <a:ext cx="2852383" cy="28523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10903" y="5126793"/>
            <a:ext cx="183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High </a:t>
            </a:r>
            <a:r>
              <a:rPr lang="en-AU" dirty="0" err="1" smtClean="0"/>
              <a:t>lacunarity</a:t>
            </a:r>
            <a:endParaRPr lang="en-AU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581513" y="5146600"/>
            <a:ext cx="178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Low </a:t>
            </a:r>
            <a:r>
              <a:rPr lang="en-AU" dirty="0" err="1" smtClean="0"/>
              <a:t>lacunarity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96903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Homological </a:t>
            </a:r>
            <a:r>
              <a:rPr lang="en-US" dirty="0" smtClean="0"/>
              <a:t>CSS codes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653825" y="1825625"/>
            <a:ext cx="569997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 smtClean="0"/>
              <a:t>Codes in language of algebraic topology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err="1" smtClean="0"/>
              <a:t>Qubits</a:t>
            </a:r>
            <a:r>
              <a:rPr lang="en-AU" dirty="0" smtClean="0"/>
              <a:t> on </a:t>
            </a:r>
            <a:r>
              <a:rPr lang="en-AU" dirty="0" err="1" smtClean="0"/>
              <a:t>i</a:t>
            </a:r>
            <a:r>
              <a:rPr lang="en-AU" dirty="0" smtClean="0"/>
              <a:t>-dimensional objects</a:t>
            </a:r>
          </a:p>
          <a:p>
            <a:pPr marL="0" indent="0">
              <a:buNone/>
            </a:pPr>
            <a:r>
              <a:rPr lang="en-AU" dirty="0" smtClean="0"/>
              <a:t>X stabilizers on (i-1)-dimensional objects</a:t>
            </a:r>
          </a:p>
          <a:p>
            <a:pPr marL="0" indent="0">
              <a:buNone/>
            </a:pPr>
            <a:r>
              <a:rPr lang="en-AU" dirty="0" smtClean="0"/>
              <a:t>Z stabilizers on (i+1)-dimensional objects</a:t>
            </a:r>
            <a:endParaRPr lang="en-AU" dirty="0"/>
          </a:p>
        </p:txBody>
      </p:sp>
      <p:pic>
        <p:nvPicPr>
          <p:cNvPr id="1026" name="Picture 2" descr="http://ieeexplore.ieee.org/ieee_pilot/articles/04/ttg2009040630/assets/img/article_1/fig_2/larg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" r="53679" b="19729"/>
          <a:stretch/>
        </p:blipFill>
        <p:spPr bwMode="auto">
          <a:xfrm>
            <a:off x="1430606" y="2269510"/>
            <a:ext cx="3630814" cy="346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432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Fractal Product Codes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971" y="2003665"/>
            <a:ext cx="3988829" cy="3988829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3665"/>
            <a:ext cx="3988829" cy="3988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53824" y="3193960"/>
                <a:ext cx="8628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72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AU" sz="7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824" y="3193960"/>
                <a:ext cx="862885" cy="12003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3665"/>
            <a:ext cx="3988829" cy="398882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096001" y="1829188"/>
            <a:ext cx="628356" cy="151931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57343" y="1356997"/>
            <a:ext cx="3532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Homological product</a:t>
            </a:r>
            <a:endParaRPr lang="en-A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294567" y="1218497"/>
            <a:ext cx="322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(Freedman</a:t>
            </a:r>
            <a:r>
              <a:rPr lang="en-AU" dirty="0"/>
              <a:t>, Hastings 1301.1363)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09614" y="1591442"/>
            <a:ext cx="284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(</a:t>
            </a:r>
            <a:r>
              <a:rPr lang="en-AU" dirty="0" err="1" smtClean="0"/>
              <a:t>Bravyi</a:t>
            </a:r>
            <a:r>
              <a:rPr lang="en-AU" dirty="0"/>
              <a:t>, Hastings </a:t>
            </a:r>
            <a:r>
              <a:rPr lang="en-AU" dirty="0" smtClean="0"/>
              <a:t>1311.0885)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2563149" y="6177497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i</a:t>
            </a:r>
            <a:r>
              <a:rPr lang="en-AU" dirty="0" smtClean="0"/>
              <a:t>=1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9089920" y="6177497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i</a:t>
            </a:r>
            <a:r>
              <a:rPr lang="en-AU" dirty="0" smtClean="0"/>
              <a:t>=1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065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3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793" y="314614"/>
            <a:ext cx="10515600" cy="53269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4D complex – </a:t>
            </a:r>
            <a:r>
              <a:rPr lang="en-AU" dirty="0" err="1" smtClean="0"/>
              <a:t>subgraph</a:t>
            </a:r>
            <a:r>
              <a:rPr lang="en-AU" dirty="0" smtClean="0"/>
              <a:t> of </a:t>
            </a:r>
            <a:r>
              <a:rPr lang="en-AU" dirty="0" err="1" smtClean="0"/>
              <a:t>hypercubic</a:t>
            </a:r>
            <a:r>
              <a:rPr lang="en-AU" dirty="0" smtClean="0"/>
              <a:t> lattice</a:t>
            </a:r>
          </a:p>
          <a:p>
            <a:r>
              <a:rPr lang="en-AU" dirty="0" err="1" smtClean="0"/>
              <a:t>Qubits</a:t>
            </a:r>
            <a:r>
              <a:rPr lang="en-AU" dirty="0" smtClean="0"/>
              <a:t> on 2D objects</a:t>
            </a:r>
          </a:p>
          <a:p>
            <a:r>
              <a:rPr lang="en-AU" dirty="0" smtClean="0"/>
              <a:t>X-type stabilizers on 1D objects</a:t>
            </a:r>
          </a:p>
          <a:p>
            <a:r>
              <a:rPr lang="en-AU" dirty="0" smtClean="0"/>
              <a:t>Z-type stabilizers on 3D objects</a:t>
            </a:r>
          </a:p>
          <a:p>
            <a:pPr marL="0" indent="0">
              <a:buNone/>
            </a:pPr>
            <a:endParaRPr lang="en-AU" b="1" dirty="0" smtClean="0"/>
          </a:p>
          <a:p>
            <a:pPr marL="0" indent="0">
              <a:buNone/>
            </a:pPr>
            <a:r>
              <a:rPr lang="en-AU" b="1" dirty="0" smtClean="0"/>
              <a:t>4D </a:t>
            </a:r>
            <a:r>
              <a:rPr lang="en-AU" b="1" dirty="0" err="1" smtClean="0"/>
              <a:t>toric</a:t>
            </a:r>
            <a:r>
              <a:rPr lang="en-AU" b="1" dirty="0" smtClean="0"/>
              <a:t> code with punctures</a:t>
            </a:r>
          </a:p>
          <a:p>
            <a:endParaRPr lang="en-AU" dirty="0"/>
          </a:p>
          <a:p>
            <a:pPr marL="457200" lvl="1" indent="0">
              <a:buNone/>
            </a:pPr>
            <a:endParaRPr lang="en-AU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45" y="3749949"/>
            <a:ext cx="2721260" cy="2721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39876" y="3008191"/>
                <a:ext cx="55479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44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AU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876" y="3008191"/>
                <a:ext cx="554797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45" y="314614"/>
            <a:ext cx="2721260" cy="2721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68208" y="4005896"/>
                <a:ext cx="3137530" cy="988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nary>
                      <m:r>
                        <a:rPr lang="en-AU" sz="24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208" y="4005896"/>
                <a:ext cx="3137530" cy="9885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57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3793" y="314614"/>
                <a:ext cx="10515600" cy="5326957"/>
              </a:xfrm>
            </p:spPr>
            <p:txBody>
              <a:bodyPr>
                <a:normAutofit/>
              </a:bodyPr>
              <a:lstStyle/>
              <a:p>
                <a:endParaRPr lang="en-AU" dirty="0" smtClean="0"/>
              </a:p>
              <a:p>
                <a:pPr marL="0" indent="0">
                  <a:buNone/>
                </a:pPr>
                <a:r>
                  <a:rPr lang="en-AU" dirty="0" smtClean="0"/>
                  <a:t>Degeneracy (from </a:t>
                </a:r>
                <a:r>
                  <a:rPr lang="en-AU" dirty="0" err="1" smtClean="0"/>
                  <a:t>Künneth</a:t>
                </a:r>
                <a:r>
                  <a:rPr lang="en-AU" dirty="0" smtClean="0"/>
                  <a:t> formula)</a:t>
                </a:r>
              </a:p>
              <a:p>
                <a:r>
                  <a:rPr lang="en-AU" dirty="0" smtClean="0"/>
                  <a:t>1 global encoded </a:t>
                </a:r>
                <a:r>
                  <a:rPr lang="en-AU" dirty="0" err="1" smtClean="0"/>
                  <a:t>qubit</a:t>
                </a:r>
                <a:endParaRPr lang="en-AU" dirty="0" smtClean="0"/>
              </a:p>
              <a:p>
                <a14:m>
                  <m:oMath xmlns:m="http://schemas.openxmlformats.org/officeDocument/2006/math" xmlns="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AU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A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A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AU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AU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AU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A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AU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en-AU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d>
                                  <m:dPr>
                                    <m:ctrlP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A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AU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A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AU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 smtClean="0"/>
                  <a:t> local encoded </a:t>
                </a:r>
                <a:r>
                  <a:rPr lang="en-AU" dirty="0" err="1" smtClean="0"/>
                  <a:t>qubits</a:t>
                </a:r>
                <a:endParaRPr lang="en-AU" dirty="0" smtClean="0"/>
              </a:p>
              <a:p>
                <a:pPr lvl="1"/>
                <a:endParaRPr lang="en-AU" dirty="0" smtClean="0"/>
              </a:p>
              <a:p>
                <a:pPr marL="457200" lvl="1" indent="0">
                  <a:buNone/>
                </a:pPr>
                <a:endParaRPr lang="en-AU" dirty="0" smtClean="0"/>
              </a:p>
              <a:p>
                <a:pPr marL="457200" lvl="1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Maybe that’s an interesting </a:t>
                </a:r>
                <a:r>
                  <a:rPr lang="en-AU" dirty="0" smtClean="0"/>
                  <a:t>code,</a:t>
                </a:r>
              </a:p>
              <a:p>
                <a:pPr marL="0" indent="0">
                  <a:buNone/>
                </a:pPr>
                <a:r>
                  <a:rPr lang="en-AU" dirty="0" smtClean="0"/>
                  <a:t>but </a:t>
                </a:r>
                <a:r>
                  <a:rPr lang="en-AU" dirty="0"/>
                  <a:t>it still lives in 4D… on </a:t>
                </a:r>
                <a14:m>
                  <m:oMath xmlns:m="http://schemas.openxmlformats.org/officeDocument/2006/math" xmlns="">
                    <m:r>
                      <a:rPr lang="en-AU" i="1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endParaRPr lang="en-AU" dirty="0" smtClean="0"/>
              </a:p>
              <a:p>
                <a:pPr marL="0" indent="0">
                  <a:buNone/>
                </a:pPr>
                <a:r>
                  <a:rPr lang="en-AU" dirty="0" smtClean="0"/>
                  <a:t>(though we can choose </a:t>
                </a:r>
                <a14:m>
                  <m:oMath xmlns:m="http://schemas.openxmlformats.org/officeDocument/2006/math" xmlns="">
                    <m:r>
                      <a:rPr lang="en-AU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en-AU" dirty="0" smtClean="0"/>
                  <a:t>)</a:t>
                </a:r>
                <a:endParaRPr lang="en-AU" dirty="0"/>
              </a:p>
              <a:p>
                <a:pPr marL="0" indent="0">
                  <a:buNone/>
                </a:pPr>
                <a:endParaRPr lang="en-AU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3793" y="314614"/>
                <a:ext cx="10515600" cy="5326957"/>
              </a:xfrm>
              <a:blipFill rotWithShape="0">
                <a:blip r:embed="rId2"/>
                <a:stretch>
                  <a:fillRect l="-1217" b="-24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45" y="3749949"/>
            <a:ext cx="2721260" cy="2721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39876" y="3008191"/>
                <a:ext cx="55479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44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AU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876" y="3008191"/>
                <a:ext cx="554797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45" y="314614"/>
            <a:ext cx="2721260" cy="27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6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 smtClean="0"/>
                  <a:t>Random projections preserve (small enough) </a:t>
                </a:r>
                <a:r>
                  <a:rPr lang="en-AU" dirty="0" err="1" smtClean="0"/>
                  <a:t>Hausdorff</a:t>
                </a:r>
                <a:r>
                  <a:rPr lang="en-AU" dirty="0" smtClean="0"/>
                  <a:t> dimension</a:t>
                </a:r>
              </a:p>
              <a:p>
                <a:pPr marL="457200" lvl="1" indent="0">
                  <a:buNone/>
                </a:pPr>
                <a:r>
                  <a:rPr lang="en-AU" dirty="0" smtClean="0"/>
                  <a:t>(global structure)</a:t>
                </a:r>
              </a:p>
              <a:p>
                <a:r>
                  <a:rPr lang="en-AU" dirty="0" smtClean="0"/>
                  <a:t>Doesn’t increase distance between </a:t>
                </a:r>
                <a:r>
                  <a:rPr lang="en-AU" dirty="0" err="1" smtClean="0"/>
                  <a:t>qubits</a:t>
                </a:r>
                <a:endParaRPr lang="en-AU" dirty="0"/>
              </a:p>
              <a:p>
                <a:pPr lvl="1"/>
                <a:r>
                  <a:rPr lang="en-AU" dirty="0" smtClean="0"/>
                  <a:t>Local interactions </a:t>
                </a:r>
                <a14:m>
                  <m:oMath xmlns:m="http://schemas.openxmlformats.org/officeDocument/2006/math" xmlns=""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AU" dirty="0" smtClean="0"/>
                  <a:t> local interactions</a:t>
                </a:r>
              </a:p>
              <a:p>
                <a:r>
                  <a:rPr lang="en-AU" dirty="0" smtClean="0"/>
                  <a:t>In general, this does increase density</a:t>
                </a:r>
              </a:p>
              <a:p>
                <a:pPr lvl="1"/>
                <a:r>
                  <a:rPr lang="en-AU" dirty="0" smtClean="0"/>
                  <a:t>Can we bound this?</a:t>
                </a:r>
              </a:p>
              <a:p>
                <a:pPr lvl="1"/>
                <a:endParaRPr lang="en-AU" dirty="0"/>
              </a:p>
              <a:p>
                <a:r>
                  <a:rPr lang="en-AU" dirty="0" smtClean="0"/>
                  <a:t>In the limit of low </a:t>
                </a:r>
                <a:r>
                  <a:rPr lang="en-AU" dirty="0" err="1" smtClean="0"/>
                  <a:t>lacunarity</a:t>
                </a:r>
                <a:r>
                  <a:rPr lang="en-AU" dirty="0" smtClean="0"/>
                  <a:t>, density approaches translation invariant</a:t>
                </a:r>
              </a:p>
              <a:p>
                <a:pPr lvl="1"/>
                <a:r>
                  <a:rPr lang="en-AU" dirty="0" smtClean="0"/>
                  <a:t>Constant density + </a:t>
                </a:r>
                <a14:m>
                  <m:oMath xmlns:m="http://schemas.openxmlformats.org/officeDocument/2006/math" xmlns="">
                    <m:r>
                      <a:rPr lang="en-AU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en-AU" dirty="0" smtClean="0"/>
                  <a:t>   </a:t>
                </a:r>
                <a14:m>
                  <m:oMath xmlns:m="http://schemas.openxmlformats.org/officeDocument/2006/math" xmlns="">
                    <m:r>
                      <a:rPr lang="en-A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dirty="0" smtClean="0"/>
                  <a:t>   bounded density after projection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Projection to 3D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193" y="2747119"/>
            <a:ext cx="7367614" cy="342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6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etrix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02" y="618978"/>
            <a:ext cx="2145910" cy="252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etrix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571" y="618977"/>
            <a:ext cx="2169887" cy="252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tetrix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517" y="618976"/>
            <a:ext cx="2175858" cy="252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TetrixRot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14" y="3542713"/>
            <a:ext cx="8890250" cy="275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3895" y="6302326"/>
            <a:ext cx="4233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http://mathworld.wolfram.com/Tetrix.html</a:t>
            </a:r>
          </a:p>
        </p:txBody>
      </p:sp>
    </p:spTree>
    <p:extLst>
      <p:ext uri="{BB962C8B-B14F-4D97-AF65-F5344CB8AC3E}">
        <p14:creationId xmlns:p14="http://schemas.microsoft.com/office/powerpoint/2010/main" val="220117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Thermodynamic properties of FPCs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𝐹𝑃𝐶</m:t>
                          </m:r>
                        </m:sub>
                      </m:sSub>
                      <m:r>
                        <a:rPr lang="en-AU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nary>
                      <m:r>
                        <a:rPr lang="en-AU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AU" dirty="0"/>
              </a:p>
              <a:p>
                <a:pPr marL="0" indent="0">
                  <a:buNone/>
                </a:pPr>
                <a:endParaRPr lang="en-AU" dirty="0" smtClean="0"/>
              </a:p>
              <a:p>
                <a:pPr marL="0" indent="0">
                  <a:buNone/>
                </a:pPr>
                <a:r>
                  <a:rPr lang="en-AU" dirty="0" smtClean="0"/>
                  <a:t>Under coupling to thermal bath, consider bit-flip and phase-flip errors separately. Classical models: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 xmlns=""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𝐹𝑃𝐶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bSup>
                    <m:r>
                      <a:rPr lang="en-AU" i="1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AU" dirty="0" smtClean="0"/>
                  <a:t>                                     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𝐹𝑃𝐶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p>
                    </m:sSubSup>
                    <m:r>
                      <a:rPr lang="en-AU" i="1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nary>
                  </m:oMath>
                </a14:m>
                <a:endParaRPr lang="en-AU" dirty="0"/>
              </a:p>
              <a:p>
                <a:pPr marL="0" indent="0">
                  <a:buNone/>
                </a:pPr>
                <a:endParaRPr lang="en-AU" dirty="0" smtClean="0"/>
              </a:p>
              <a:p>
                <a:pPr marL="0" indent="0">
                  <a:buNone/>
                </a:pPr>
                <a:r>
                  <a:rPr lang="en-AU" dirty="0" smtClean="0"/>
                  <a:t>The two sectors are related by a rotation symmetry.</a:t>
                </a:r>
                <a:endParaRPr lang="en-AU" dirty="0"/>
              </a:p>
              <a:p>
                <a:pPr marL="0" indent="0">
                  <a:buNone/>
                </a:pPr>
                <a:endParaRPr lang="en-AU" dirty="0" smtClean="0"/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b="-4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43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Self-correcting </a:t>
            </a:r>
            <a:r>
              <a:rPr lang="en-US" dirty="0" smtClean="0"/>
              <a:t>classical memories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442" y="1989921"/>
            <a:ext cx="3671933" cy="36845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28349"/>
            <a:ext cx="5183188" cy="823912"/>
          </a:xfrm>
        </p:spPr>
        <p:txBody>
          <a:bodyPr/>
          <a:lstStyle/>
          <a:p>
            <a:r>
              <a:rPr lang="en-US" dirty="0"/>
              <a:t>2D </a:t>
            </a:r>
            <a:r>
              <a:rPr lang="en-US" dirty="0" err="1"/>
              <a:t>Ising</a:t>
            </a:r>
            <a:r>
              <a:rPr lang="en-US" dirty="0"/>
              <a:t> </a:t>
            </a:r>
            <a:r>
              <a:rPr lang="en-US" dirty="0" smtClean="0"/>
              <a:t>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AU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AU" dirty="0"/>
              </a:p>
              <a:p>
                <a:r>
                  <a:rPr lang="en-US" dirty="0"/>
                  <a:t>2-fold degenerate</a:t>
                </a:r>
              </a:p>
              <a:p>
                <a:r>
                  <a:rPr lang="en-US" dirty="0"/>
                  <a:t>Extensive distance</a:t>
                </a:r>
              </a:p>
              <a:p>
                <a:r>
                  <a:rPr lang="en-US" dirty="0"/>
                  <a:t>Finite temperature ordered phase</a:t>
                </a:r>
              </a:p>
              <a:p>
                <a:r>
                  <a:rPr lang="en-US" dirty="0"/>
                  <a:t>Exponential memory lifetime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0">
                <a:blip r:embed="rId4"/>
                <a:stretch>
                  <a:fillRect l="-211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97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Correlation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Generalized ferromagnetic </a:t>
                </a:r>
                <a:r>
                  <a:rPr lang="en-US" dirty="0" err="1" smtClean="0"/>
                  <a:t>Ising</a:t>
                </a:r>
                <a:r>
                  <a:rPr lang="en-US" dirty="0" smtClean="0"/>
                  <a:t> models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GKS inequality: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You can’t destroy ferromagnetic correlations with ferromagnetic terms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t="-2241" r="-232" b="-15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356400" y="3816628"/>
            <a:ext cx="3758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(Griffiths, </a:t>
            </a:r>
            <a:r>
              <a:rPr lang="en-US" dirty="0"/>
              <a:t>J. Math. Phys. </a:t>
            </a:r>
            <a:r>
              <a:rPr lang="en-US" dirty="0" smtClean="0"/>
              <a:t>8, 478, 1967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7115314" y="3816628"/>
            <a:ext cx="4305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(Kelly, Sherman, </a:t>
            </a:r>
            <a:r>
              <a:rPr lang="en-US" dirty="0"/>
              <a:t>J. Math. Phys. </a:t>
            </a:r>
            <a:r>
              <a:rPr lang="en-US" dirty="0" smtClean="0"/>
              <a:t>9, 466, 1968</a:t>
            </a:r>
            <a:r>
              <a:rPr lang="en-AU" dirty="0" smtClean="0"/>
              <a:t>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16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Duality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Merlini-Gruber duality: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Construct a system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dual to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 smtClean="0"/>
                  <a:t>,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AU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A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𝒵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phase transition in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dirty="0" smtClean="0"/>
                  <a:t> phase transition in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dirty="0" err="1" smtClean="0"/>
                  <a:t>Qubits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= constraints of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Interactions of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between constraints of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 smtClean="0"/>
                  <a:t> that share a stabilizer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t="-2241" r="-5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94357" y="1881897"/>
            <a:ext cx="4676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(</a:t>
            </a:r>
            <a:r>
              <a:rPr lang="en-AU" dirty="0" err="1" smtClean="0"/>
              <a:t>Merlini</a:t>
            </a:r>
            <a:r>
              <a:rPr lang="en-AU" dirty="0" smtClean="0"/>
              <a:t>, Gruber, </a:t>
            </a:r>
            <a:r>
              <a:rPr lang="en-US" dirty="0"/>
              <a:t>J. Math. Phys</a:t>
            </a:r>
            <a:r>
              <a:rPr lang="en-US" dirty="0" smtClean="0"/>
              <a:t>.</a:t>
            </a:r>
            <a:r>
              <a:rPr lang="en-AU" b="1" dirty="0"/>
              <a:t> </a:t>
            </a:r>
            <a:r>
              <a:rPr lang="en-AU" dirty="0"/>
              <a:t>13, </a:t>
            </a:r>
            <a:r>
              <a:rPr lang="en-AU" dirty="0" smtClean="0"/>
              <a:t>1814,</a:t>
            </a:r>
            <a:r>
              <a:rPr lang="en-AU" dirty="0"/>
              <a:t> </a:t>
            </a:r>
            <a:r>
              <a:rPr lang="en-AU" dirty="0" smtClean="0"/>
              <a:t>1972)</a:t>
            </a:r>
            <a:endParaRPr lang="en-AU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9" t="38535"/>
          <a:stretch/>
        </p:blipFill>
        <p:spPr>
          <a:xfrm>
            <a:off x="9411285" y="2251229"/>
            <a:ext cx="2251295" cy="226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Main ideas of thermodynamic analysis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dirty="0" smtClean="0"/>
                  <a:t>GKS correlation inequality</a:t>
                </a:r>
              </a:p>
              <a:p>
                <a:pPr lvl="1"/>
                <a:r>
                  <a:rPr lang="en-AU" dirty="0" smtClean="0"/>
                  <a:t>Adding ferromagnetic terms can’t destroy ferromagnetic correlations</a:t>
                </a:r>
              </a:p>
              <a:p>
                <a:r>
                  <a:rPr lang="en-AU" dirty="0" err="1" smtClean="0"/>
                  <a:t>Merlini</a:t>
                </a:r>
                <a:r>
                  <a:rPr lang="en-AU" dirty="0" smtClean="0"/>
                  <a:t>-Gruber duality transformations</a:t>
                </a:r>
              </a:p>
              <a:p>
                <a:pPr lvl="1"/>
                <a:r>
                  <a:rPr lang="en-AU" dirty="0" smtClean="0"/>
                  <a:t>Finds related models with equivalent phase structure</a:t>
                </a:r>
              </a:p>
              <a:p>
                <a:pPr marL="457200" lvl="1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dirty="0" smtClean="0"/>
                  <a:t>Use these two tools to relate 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𝐹𝑃𝐶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𝑍</m:t>
                        </m:r>
                      </m:sup>
                    </m:sSubSup>
                    <m:r>
                      <a:rPr lang="en-AU" i="1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AU" dirty="0" smtClean="0"/>
                  <a:t> to </a:t>
                </a:r>
                <a:r>
                  <a:rPr lang="en-AU" dirty="0" err="1" smtClean="0"/>
                  <a:t>Sierpinski</a:t>
                </a:r>
                <a:r>
                  <a:rPr lang="en-AU" dirty="0" smtClean="0"/>
                  <a:t> carpet </a:t>
                </a:r>
                <a:r>
                  <a:rPr lang="en-AU" dirty="0" err="1" smtClean="0"/>
                  <a:t>Ising</a:t>
                </a:r>
                <a:r>
                  <a:rPr lang="en-AU" dirty="0" smtClean="0"/>
                  <a:t> model</a:t>
                </a:r>
                <a:r>
                  <a:rPr lang="en-AU" dirty="0"/>
                  <a:t>.</a:t>
                </a:r>
                <a:endParaRPr lang="en-AU" dirty="0" smtClean="0"/>
              </a:p>
              <a:p>
                <a:pPr marL="0" indent="0">
                  <a:buNone/>
                </a:pPr>
                <a:r>
                  <a:rPr lang="en-US" dirty="0"/>
                  <a:t>Conclusion: FPC has two phase </a:t>
                </a:r>
                <a:r>
                  <a:rPr lang="en-US" dirty="0" smtClean="0"/>
                  <a:t>transitions</a:t>
                </a:r>
              </a:p>
              <a:p>
                <a:pPr marL="0" indent="0">
                  <a:buNone/>
                </a:pPr>
                <a:r>
                  <a:rPr lang="en-US" dirty="0" smtClean="0"/>
                  <a:t>Evidence of self-correction?</a:t>
                </a:r>
                <a:endParaRPr lang="en-US" dirty="0"/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72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transitions in </a:t>
            </a:r>
            <a:r>
              <a:rPr lang="en-US" dirty="0" smtClean="0"/>
              <a:t>FPCs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518444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Take 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𝐹𝑃𝐶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𝑍</m:t>
                        </m:r>
                      </m:sup>
                    </m:sSubSup>
                    <m:r>
                      <a:rPr lang="en-AU" i="1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Construct dual system: constraints correspond to </a:t>
                </a:r>
                <a:r>
                  <a:rPr lang="en-US" dirty="0" err="1" smtClean="0"/>
                  <a:t>hypercubes</a:t>
                </a:r>
                <a:r>
                  <a:rPr lang="en-US" dirty="0" smtClean="0"/>
                  <a:t>, interactions correspond to cubes and connect </a:t>
                </a:r>
                <a:r>
                  <a:rPr lang="en-US" dirty="0" err="1" smtClean="0"/>
                  <a:t>neighbouring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hypercubes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Consider just a slice of this dual system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err="1" smtClean="0"/>
                  <a:t>Sierpinski</a:t>
                </a:r>
                <a:r>
                  <a:rPr lang="en-US" dirty="0" smtClean="0"/>
                  <a:t> carpet </a:t>
                </a:r>
                <a:r>
                  <a:rPr lang="en-US" dirty="0" err="1" smtClean="0"/>
                  <a:t>Ising</a:t>
                </a:r>
                <a:r>
                  <a:rPr lang="en-US" dirty="0" smtClean="0"/>
                  <a:t> model – phase transition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ea typeface="Cambria Math" panose="02040503050406030204" pitchFamily="18" charset="0"/>
                  </a:rPr>
                  <a:t>GKS </a:t>
                </a:r>
                <a14:m>
                  <m:oMath xmlns:m="http://schemas.openxmlformats.org/officeDocument/2006/math" xmlns="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phase transition in entire dual system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Duality </a:t>
                </a:r>
                <a14:m>
                  <m:oMath xmlns:m="http://schemas.openxmlformats.org/officeDocument/2006/math" xmlns="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phase transition in </a:t>
                </a:r>
                <a:r>
                  <a:rPr lang="en-US" dirty="0" smtClean="0"/>
                  <a:t>FPC-Z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Symmetry </a:t>
                </a:r>
                <a14:m>
                  <m:oMath xmlns:m="http://schemas.openxmlformats.org/officeDocument/2006/math" xmlns="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phase transition in </a:t>
                </a:r>
                <a:r>
                  <a:rPr lang="en-US" dirty="0" smtClean="0"/>
                  <a:t>FPC-X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Conclusion: FPC has two phase transitions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518444" cy="4351338"/>
              </a:xfrm>
              <a:blipFill rotWithShape="0">
                <a:blip r:embed="rId3"/>
                <a:stretch>
                  <a:fillRect l="-1541" t="-2801" r="-40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45" y="3749949"/>
            <a:ext cx="2721260" cy="2721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39876" y="3008191"/>
                <a:ext cx="55479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44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AU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876" y="3008191"/>
                <a:ext cx="554797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45" y="314614"/>
            <a:ext cx="2721260" cy="2721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55" b="95206"/>
          <a:stretch/>
        </p:blipFill>
        <p:spPr>
          <a:xfrm>
            <a:off x="8356644" y="314614"/>
            <a:ext cx="131852" cy="1304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29600" y="230188"/>
            <a:ext cx="2968283" cy="64097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111" y="2074439"/>
            <a:ext cx="2721260" cy="27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7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23117" cy="1325563"/>
          </a:xfrm>
        </p:spPr>
        <p:txBody>
          <a:bodyPr/>
          <a:lstStyle/>
          <a:p>
            <a:r>
              <a:rPr lang="en-US" dirty="0"/>
              <a:t>Caltech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112" y="1825625"/>
            <a:ext cx="5450058" cy="4351338"/>
          </a:xfrm>
        </p:spPr>
        <p:txBody>
          <a:bodyPr>
            <a:normAutofit/>
          </a:bodyPr>
          <a:lstStyle/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dirty="0" smtClean="0">
                <a:solidFill>
                  <a:srgbClr val="000000"/>
                </a:solidFill>
              </a:rPr>
              <a:t>          finite spins</a:t>
            </a:r>
            <a:endParaRPr lang="en-US" altLang="en-US" dirty="0">
              <a:solidFill>
                <a:srgbClr val="800000"/>
              </a:solidFill>
            </a:endParaRP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dirty="0" smtClean="0">
                <a:solidFill>
                  <a:srgbClr val="000000"/>
                </a:solidFill>
              </a:rPr>
              <a:t>          bounded </a:t>
            </a:r>
            <a:r>
              <a:rPr lang="en-US" altLang="en-US" dirty="0">
                <a:solidFill>
                  <a:srgbClr val="000000"/>
                </a:solidFill>
              </a:rPr>
              <a:t>local </a:t>
            </a:r>
            <a:r>
              <a:rPr lang="en-US" altLang="en-US" dirty="0" smtClean="0">
                <a:solidFill>
                  <a:srgbClr val="000000"/>
                </a:solidFill>
              </a:rPr>
              <a:t>interactions</a:t>
            </a: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dirty="0" smtClean="0">
                <a:solidFill>
                  <a:srgbClr val="000000"/>
                </a:solidFill>
              </a:rPr>
              <a:t>          nontrivial </a:t>
            </a:r>
            <a:r>
              <a:rPr lang="en-US" altLang="en-US" dirty="0" err="1" smtClean="0">
                <a:solidFill>
                  <a:srgbClr val="000000"/>
                </a:solidFill>
              </a:rPr>
              <a:t>codespace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dirty="0" smtClean="0">
                <a:solidFill>
                  <a:srgbClr val="000000"/>
                </a:solidFill>
              </a:rPr>
              <a:t>          </a:t>
            </a:r>
            <a:r>
              <a:rPr lang="en-US" altLang="en-US" dirty="0" err="1" smtClean="0">
                <a:solidFill>
                  <a:srgbClr val="000000"/>
                </a:solidFill>
              </a:rPr>
              <a:t>perturbative</a:t>
            </a:r>
            <a:r>
              <a:rPr lang="en-US" altLang="en-US" dirty="0" smtClean="0">
                <a:solidFill>
                  <a:srgbClr val="000000"/>
                </a:solidFill>
              </a:rPr>
              <a:t> stability</a:t>
            </a: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dirty="0" smtClean="0">
                <a:solidFill>
                  <a:srgbClr val="000000"/>
                </a:solidFill>
              </a:rPr>
              <a:t>          efficient decoding</a:t>
            </a: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dirty="0" smtClean="0">
                <a:solidFill>
                  <a:srgbClr val="000000"/>
                </a:solidFill>
              </a:rPr>
              <a:t>          exponential lifetime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551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Caltech rule proofs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g</a:t>
            </a:r>
            <a:r>
              <a:rPr lang="en-US" dirty="0" smtClean="0"/>
              <a:t>eneral perturbative stability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g</a:t>
            </a:r>
            <a:r>
              <a:rPr lang="en-US" dirty="0" smtClean="0"/>
              <a:t>eneral lifetime proofs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Alternative fractals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Numerical </a:t>
            </a:r>
            <a:r>
              <a:rPr lang="en-US" dirty="0" smtClean="0"/>
              <a:t>study</a:t>
            </a:r>
            <a:endParaRPr lang="en-US" dirty="0"/>
          </a:p>
          <a:p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1334239" y="3237829"/>
            <a:ext cx="351378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2000"/>
              </a:lnSpc>
            </a:pPr>
            <a:r>
              <a:rPr lang="en-AU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257294" y="2811392"/>
            <a:ext cx="505268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2000"/>
              </a:lnSpc>
            </a:pPr>
            <a:r>
              <a:rPr lang="en-AU" sz="2800" dirty="0">
                <a:sym typeface="Wingdings" panose="05000000000000000000" pitchFamily="2" charset="2"/>
              </a:rPr>
              <a:t></a:t>
            </a:r>
            <a:endParaRPr lang="en-AU" sz="2800" dirty="0"/>
          </a:p>
        </p:txBody>
      </p:sp>
      <p:sp>
        <p:nvSpPr>
          <p:cNvPr id="10" name="Rectangle 9"/>
          <p:cNvSpPr/>
          <p:nvPr/>
        </p:nvSpPr>
        <p:spPr>
          <a:xfrm>
            <a:off x="1334239" y="3650198"/>
            <a:ext cx="351378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2000"/>
              </a:lnSpc>
            </a:pPr>
            <a:r>
              <a:rPr lang="en-AU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34239" y="4066812"/>
            <a:ext cx="351378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2000"/>
              </a:lnSpc>
            </a:pPr>
            <a:r>
              <a:rPr lang="en-AU" sz="2800" dirty="0"/>
              <a:t>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663395" y="376849"/>
            <a:ext cx="44231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31892" y="1941255"/>
            <a:ext cx="351378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2000"/>
              </a:lnSpc>
            </a:pPr>
            <a:r>
              <a:rPr lang="en-AU" sz="28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4541" y="5315189"/>
            <a:ext cx="217604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000" dirty="0" smtClean="0"/>
              <a:t>Thanks.</a:t>
            </a:r>
            <a:endParaRPr lang="en-AU" sz="5000" dirty="0"/>
          </a:p>
        </p:txBody>
      </p:sp>
      <p:sp>
        <p:nvSpPr>
          <p:cNvPr id="15" name="Rectangle 14"/>
          <p:cNvSpPr/>
          <p:nvPr/>
        </p:nvSpPr>
        <p:spPr>
          <a:xfrm>
            <a:off x="1247327" y="2375132"/>
            <a:ext cx="505268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2000"/>
              </a:lnSpc>
            </a:pPr>
            <a:r>
              <a:rPr lang="en-AU" sz="2800" dirty="0">
                <a:sym typeface="Wingdings" panose="05000000000000000000" pitchFamily="2" charset="2"/>
              </a:rPr>
              <a:t>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97521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9" grpId="0"/>
      <p:bldP spid="10" grpId="0"/>
      <p:bldP spid="11" grpId="0"/>
      <p:bldP spid="12" grpId="0"/>
      <p:bldP spid="13" grpId="0"/>
      <p:bldP spid="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Non-self-correcting classical memories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75" y="3745594"/>
            <a:ext cx="5157787" cy="275082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418967"/>
            <a:ext cx="5183188" cy="823912"/>
          </a:xfrm>
        </p:spPr>
        <p:txBody>
          <a:bodyPr/>
          <a:lstStyle/>
          <a:p>
            <a:r>
              <a:rPr lang="en-US" dirty="0"/>
              <a:t>1D </a:t>
            </a:r>
            <a:r>
              <a:rPr lang="en-US" dirty="0" err="1"/>
              <a:t>Ising</a:t>
            </a:r>
            <a:r>
              <a:rPr lang="en-US" dirty="0"/>
              <a:t> </a:t>
            </a:r>
            <a:r>
              <a:rPr lang="en-US" dirty="0" smtClean="0"/>
              <a:t>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AU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AU" dirty="0"/>
              </a:p>
              <a:p>
                <a:r>
                  <a:rPr lang="en-US" dirty="0"/>
                  <a:t>2-fold degenerate</a:t>
                </a:r>
              </a:p>
              <a:p>
                <a:r>
                  <a:rPr lang="en-US" dirty="0"/>
                  <a:t>Extensive distance</a:t>
                </a:r>
              </a:p>
              <a:p>
                <a:r>
                  <a:rPr lang="en-US" dirty="0"/>
                  <a:t>Disordered at all finite temperature</a:t>
                </a:r>
              </a:p>
              <a:p>
                <a:r>
                  <a:rPr lang="en-US" dirty="0"/>
                  <a:t>Constant memory lifetime</a:t>
                </a:r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0">
                <a:blip r:embed="rId3"/>
                <a:stretch>
                  <a:fillRect l="-211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383150" y="3494814"/>
            <a:ext cx="450764" cy="110799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AU" sz="6600" dirty="0" smtClean="0"/>
              <a:t>}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9744066" y="3905450"/>
            <a:ext cx="184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Zero temperature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47338" y="4488127"/>
            <a:ext cx="538930" cy="14465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AU" sz="8800" dirty="0"/>
              <a:t>{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5487" y="5026736"/>
            <a:ext cx="194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Finite temperature</a:t>
            </a:r>
          </a:p>
        </p:txBody>
      </p:sp>
    </p:spTree>
    <p:extLst>
      <p:ext uri="{BB962C8B-B14F-4D97-AF65-F5344CB8AC3E}">
        <p14:creationId xmlns:p14="http://schemas.microsoft.com/office/powerpoint/2010/main" val="111367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Caltech Rules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838200" y="1639806"/>
                <a:ext cx="10515600" cy="42165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dirty="0"/>
              </a:p>
              <a:p>
                <a:pPr marL="514350" marR="0" lvl="0" indent="-5143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alt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(finite spins)</a:t>
                </a: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       </a:t>
                </a:r>
                <a:r>
                  <a:rPr kumimoji="0" lang="en-US" alt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It consists of finite dimensional spin</a:t>
                </a:r>
                <a:r>
                  <a:rPr kumimoji="0" lang="en-US" altLang="en-US" sz="2000" b="0" i="0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s embedded in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kumimoji="0" lang="en-AU" altLang="en-US" sz="2000" b="0" i="1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AU" altLang="en-US" sz="2000" b="0" i="1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0" lang="en-AU" altLang="en-US" sz="2000" b="0" i="1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kumimoji="0" lang="en-US" altLang="en-US" sz="2000" b="0" i="0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 with finite density</a:t>
                </a:r>
                <a:endParaRPr kumimoji="0" lang="en-US" altLang="en-US" sz="2000" b="0" i="0" strike="noStrike" cap="none" normalizeH="0" baseline="0" dirty="0" smtClean="0">
                  <a:ln>
                    <a:noFill/>
                  </a:ln>
                  <a:solidFill>
                    <a:srgbClr val="800000"/>
                  </a:solidFill>
                  <a:effectLst/>
                </a:endParaRPr>
              </a:p>
              <a:p>
                <a:pPr marL="514350" marR="0" lvl="0" indent="-5143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altLang="en-US" b="0" i="0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(bounded local interactions)</a:t>
                </a:r>
                <a:r>
                  <a:rPr kumimoji="0" lang="en-US" altLang="en-US" sz="2400" b="0" i="0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	</a:t>
                </a:r>
                <a:r>
                  <a:rPr kumimoji="0" lang="en-US" altLang="en-US" sz="2400" b="0" i="0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       </a:t>
                </a:r>
                <a:r>
                  <a:rPr kumimoji="0" lang="en-US" altLang="en-US" sz="2000" b="0" i="0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It evolves under a Hamiltonian comprised of a finite density of interactions of bounded strength and bounded range</a:t>
                </a:r>
                <a:r>
                  <a:rPr kumimoji="0" lang="en-US" altLang="en-US" sz="2000" b="0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</a:t>
                </a:r>
              </a:p>
              <a:p>
                <a:pPr marL="514350" marR="0" lvl="0" indent="-5143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altLang="en-US" b="0" i="0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(nontrivial </a:t>
                </a:r>
                <a:r>
                  <a:rPr kumimoji="0" lang="en-US" altLang="en-US" b="0" i="0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codespace</a:t>
                </a:r>
                <a:r>
                  <a:rPr kumimoji="0" lang="en-US" altLang="en-US" b="0" i="0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)</a:t>
                </a:r>
                <a:r>
                  <a:rPr kumimoji="0" lang="en-US" altLang="en-US" sz="2400" b="0" i="0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       </a:t>
                </a:r>
                <a:r>
                  <a:rPr kumimoji="0" lang="en-US" altLang="en-US" sz="2000" b="0" i="0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It encodes at least one </a:t>
                </a:r>
                <a:r>
                  <a:rPr kumimoji="0" lang="en-US" altLang="en-US" sz="2000" b="0" i="0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qubit</a:t>
                </a:r>
                <a:r>
                  <a:rPr kumimoji="0" lang="en-US" altLang="en-US" sz="2000" b="0" i="0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 in its degenerate ground space</a:t>
                </a:r>
                <a:r>
                  <a:rPr kumimoji="0" lang="en-US" altLang="en-US" sz="2000" b="0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</a:t>
                </a:r>
              </a:p>
              <a:p>
                <a:pPr marL="514350" marR="0" lvl="0" indent="-5143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altLang="en-US" b="0" i="0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(perturbative stability)</a:t>
                </a:r>
                <a:r>
                  <a:rPr kumimoji="0" lang="en-US" altLang="en-US" sz="2400" b="0" i="0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       </a:t>
                </a:r>
                <a:r>
                  <a:rPr kumimoji="0" lang="en-US" altLang="en-US" sz="2000" b="0" i="0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The logical space associated with at least one encoded </a:t>
                </a:r>
                <a:r>
                  <a:rPr kumimoji="0" lang="en-US" altLang="en-US" sz="2000" b="0" i="0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qubit</a:t>
                </a:r>
                <a:r>
                  <a:rPr kumimoji="0" lang="en-US" altLang="en-US" sz="2000" b="0" i="0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 must be </a:t>
                </a:r>
                <a:r>
                  <a:rPr kumimoji="0" lang="en-US" altLang="en-US" sz="2000" b="0" i="0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perturbatively</a:t>
                </a:r>
                <a:r>
                  <a:rPr kumimoji="0" lang="en-US" altLang="en-US" sz="2000" b="0" i="0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 stable in the thermodynamic limit</a:t>
                </a:r>
                <a:r>
                  <a:rPr kumimoji="0" lang="en-US" altLang="en-US" sz="2000" b="0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</a:t>
                </a:r>
              </a:p>
              <a:p>
                <a:pPr marL="514350" marR="0" lvl="0" indent="-5143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altLang="en-US" b="0" i="0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(efficient decoding)</a:t>
                </a:r>
                <a:r>
                  <a:rPr kumimoji="0" lang="en-US" altLang="en-US" sz="2400" b="0" i="0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       </a:t>
                </a:r>
                <a:r>
                  <a:rPr kumimoji="0" lang="en-US" altLang="en-US" sz="1900" b="0" i="0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This encoded </a:t>
                </a:r>
                <a:r>
                  <a:rPr kumimoji="0" lang="en-US" altLang="en-US" sz="1900" b="0" i="0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qubit</a:t>
                </a:r>
                <a:r>
                  <a:rPr kumimoji="0" lang="en-US" altLang="en-US" sz="1900" b="0" i="0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 allows for a polynomial time decoding algorithm</a:t>
                </a:r>
                <a:r>
                  <a:rPr kumimoji="0" lang="en-US" altLang="en-US" sz="1900" b="0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</a:t>
                </a:r>
              </a:p>
              <a:p>
                <a:pPr marL="514350" marR="0" lvl="0" indent="-5143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altLang="en-US" b="0" i="0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(exponential lifetime)</a:t>
                </a:r>
                <a:r>
                  <a:rPr kumimoji="0" lang="en-US" altLang="en-US" sz="2400" b="0" i="0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       </a:t>
                </a:r>
                <a:r>
                  <a:rPr kumimoji="0" lang="en-US" altLang="en-US" sz="1900" b="0" i="0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Under coupling to a thermal bath at some non-zero temperature in the weak-coupling Markovian limit, the lifetime of this encoded </a:t>
                </a:r>
                <a:r>
                  <a:rPr kumimoji="0" lang="en-US" altLang="en-US" sz="1900" b="0" i="0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qubit</a:t>
                </a:r>
                <a:r>
                  <a:rPr kumimoji="0" lang="en-US" altLang="en-US" sz="1900" b="0" i="0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 scales exponentially in the number of spins</a:t>
                </a:r>
              </a:p>
            </p:txBody>
          </p:sp>
        </mc:Choice>
        <mc:Fallback xmlns="">
          <p:sp>
            <p:nvSpPr>
              <p:cNvPr id="5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838200" y="1639806"/>
                <a:ext cx="10515600" cy="4216539"/>
              </a:xfrm>
              <a:prstGeom prst="rect">
                <a:avLst/>
              </a:prstGeom>
              <a:blipFill rotWithShape="0">
                <a:blip r:embed="rId3"/>
                <a:stretch>
                  <a:fillRect l="-2087" r="-812" b="-31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294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Outline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Propose a candidate code as a 3D Caltech SCQM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Leave all proofs as </a:t>
            </a:r>
            <a:r>
              <a:rPr lang="en-AU" dirty="0" err="1" smtClean="0"/>
              <a:t>excercises</a:t>
            </a:r>
            <a:r>
              <a:rPr lang="en-AU" dirty="0" smtClean="0"/>
              <a:t> for the reader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380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2D: </a:t>
            </a:r>
            <a:r>
              <a:rPr lang="en-US" dirty="0" err="1" smtClean="0"/>
              <a:t>Toric</a:t>
            </a:r>
            <a:r>
              <a:rPr lang="en-US" dirty="0" smtClean="0"/>
              <a:t> boson model, entropic barriers</a:t>
            </a:r>
          </a:p>
          <a:p>
            <a:pPr marL="0" indent="0">
              <a:buNone/>
            </a:pPr>
            <a:r>
              <a:rPr lang="en-US" dirty="0" smtClean="0"/>
              <a:t>3D: </a:t>
            </a:r>
            <a:r>
              <a:rPr lang="en-US" dirty="0" err="1" smtClean="0"/>
              <a:t>Haah</a:t>
            </a:r>
            <a:r>
              <a:rPr lang="en-US" dirty="0" smtClean="0"/>
              <a:t> code, welded codes, subsystem codes, </a:t>
            </a:r>
            <a:r>
              <a:rPr lang="en-US" dirty="0" err="1" smtClean="0"/>
              <a:t>bosonic</a:t>
            </a:r>
            <a:r>
              <a:rPr lang="en-US" dirty="0" smtClean="0"/>
              <a:t> bat model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+ others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No-go results:</a:t>
            </a:r>
          </a:p>
          <a:p>
            <a:pPr marL="0" indent="0">
              <a:buNone/>
            </a:pPr>
            <a:r>
              <a:rPr lang="en-US" dirty="0" smtClean="0"/>
              <a:t>2D: Stabilizer models, LCPC models</a:t>
            </a:r>
          </a:p>
          <a:p>
            <a:pPr marL="0" indent="0">
              <a:buNone/>
            </a:pPr>
            <a:r>
              <a:rPr lang="en-US" dirty="0" smtClean="0"/>
              <a:t>3D: Translation- and scale-invariant stabilizer models</a:t>
            </a:r>
          </a:p>
          <a:p>
            <a:pPr marL="0" indent="0">
              <a:buNone/>
            </a:pPr>
            <a:r>
              <a:rPr lang="en-US" dirty="0" smtClean="0"/>
              <a:t>+ others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54420" y="1573491"/>
            <a:ext cx="270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(</a:t>
            </a:r>
            <a:r>
              <a:rPr lang="en-AU" dirty="0" err="1" smtClean="0"/>
              <a:t>Hamma</a:t>
            </a:r>
            <a:r>
              <a:rPr lang="en-AU" dirty="0" smtClean="0"/>
              <a:t> et al</a:t>
            </a:r>
            <a:r>
              <a:rPr lang="en-AU" dirty="0"/>
              <a:t>. 0812.4622)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54420" y="1966700"/>
            <a:ext cx="2557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(Brown et </a:t>
            </a:r>
            <a:r>
              <a:rPr lang="en-AU" dirty="0"/>
              <a:t>al. 1307.6222)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2420" y="2884476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(</a:t>
            </a:r>
            <a:r>
              <a:rPr lang="en-AU" dirty="0" err="1" smtClean="0"/>
              <a:t>Haah</a:t>
            </a:r>
            <a:r>
              <a:rPr lang="en-AU" dirty="0" smtClean="0"/>
              <a:t> 1101.1962</a:t>
            </a:r>
            <a:r>
              <a:rPr lang="en-AU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2225" y="2884476"/>
            <a:ext cx="22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(</a:t>
            </a:r>
            <a:r>
              <a:rPr lang="en-AU" dirty="0" err="1" smtClean="0"/>
              <a:t>Michnicki</a:t>
            </a:r>
            <a:r>
              <a:rPr lang="en-AU" dirty="0" smtClean="0"/>
              <a:t> 1208.3496</a:t>
            </a:r>
            <a:r>
              <a:rPr lang="en-AU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92063" y="3253808"/>
            <a:ext cx="2868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(</a:t>
            </a:r>
            <a:r>
              <a:rPr lang="en-AU" dirty="0" err="1" smtClean="0"/>
              <a:t>Pedrocchi</a:t>
            </a:r>
            <a:r>
              <a:rPr lang="en-AU" dirty="0" smtClean="0"/>
              <a:t> et</a:t>
            </a:r>
            <a:r>
              <a:rPr lang="en-AU" dirty="0"/>
              <a:t>. al. 1309.0621)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4265" y="3261428"/>
            <a:ext cx="2727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(Bacon quant-</a:t>
            </a:r>
            <a:r>
              <a:rPr lang="en-AU" dirty="0" err="1" smtClean="0"/>
              <a:t>ph</a:t>
            </a:r>
            <a:r>
              <a:rPr lang="en-AU" dirty="0" smtClean="0"/>
              <a:t>/0506023</a:t>
            </a:r>
            <a:r>
              <a:rPr lang="en-AU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4765" y="4177721"/>
            <a:ext cx="26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(</a:t>
            </a:r>
            <a:r>
              <a:rPr lang="en-AU" dirty="0" err="1" smtClean="0"/>
              <a:t>Bravyi</a:t>
            </a:r>
            <a:r>
              <a:rPr lang="en-AU" dirty="0" smtClean="0"/>
              <a:t>, </a:t>
            </a:r>
            <a:r>
              <a:rPr lang="en-AU" dirty="0" err="1" smtClean="0"/>
              <a:t>Terhal</a:t>
            </a:r>
            <a:r>
              <a:rPr lang="en-AU" dirty="0"/>
              <a:t> 0810.1983)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20292" y="4168635"/>
            <a:ext cx="2530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(Kay, </a:t>
            </a:r>
            <a:r>
              <a:rPr lang="en-AU" dirty="0" err="1" smtClean="0"/>
              <a:t>Colbeck</a:t>
            </a:r>
            <a:r>
              <a:rPr lang="en-AU" dirty="0"/>
              <a:t> 0810.3557)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56611" y="4945104"/>
            <a:ext cx="2086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(Yoshida 1103.1885)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31750" y="4546395"/>
            <a:ext cx="360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(Landon-Cardinal, </a:t>
            </a:r>
            <a:r>
              <a:rPr lang="en-AU" dirty="0" err="1" smtClean="0"/>
              <a:t>Poulin</a:t>
            </a:r>
            <a:r>
              <a:rPr lang="en-AU" dirty="0" smtClean="0"/>
              <a:t> 1209.5750</a:t>
            </a:r>
            <a:r>
              <a:rPr lang="en-A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91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Self-correcting quantum memories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1487978"/>
            <a:ext cx="5157787" cy="823912"/>
          </a:xfrm>
        </p:spPr>
        <p:txBody>
          <a:bodyPr>
            <a:normAutofit/>
          </a:bodyPr>
          <a:lstStyle/>
          <a:p>
            <a:r>
              <a:rPr lang="en-AU" dirty="0" smtClean="0"/>
              <a:t>4D </a:t>
            </a:r>
            <a:r>
              <a:rPr lang="en-AU" dirty="0" err="1" smtClean="0"/>
              <a:t>toric</a:t>
            </a:r>
            <a:r>
              <a:rPr lang="en-AU" dirty="0" smtClean="0"/>
              <a:t> code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39788" y="2311889"/>
                <a:ext cx="5157787" cy="422032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sz="2600" dirty="0" err="1" smtClean="0"/>
                  <a:t>Qubits</a:t>
                </a:r>
                <a:r>
                  <a:rPr lang="en-US" sz="2600" dirty="0" smtClean="0"/>
                  <a:t> on </a:t>
                </a:r>
                <a:r>
                  <a:rPr lang="en-US" sz="2600" dirty="0" err="1" smtClean="0"/>
                  <a:t>plaquettes</a:t>
                </a:r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600" dirty="0" smtClean="0"/>
                  <a:t>X-stabilizers on links</a:t>
                </a:r>
              </a:p>
              <a:p>
                <a:pPr marL="0" indent="0">
                  <a:buNone/>
                </a:pPr>
                <a:r>
                  <a:rPr lang="en-US" sz="2600" dirty="0" smtClean="0"/>
                  <a:t>Z-stabilizers on cubes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AU" sz="2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AU" sz="26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2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AU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AU" sz="2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nary>
                      <m:r>
                        <a:rPr lang="en-AU" sz="26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2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AU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AU" sz="2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endParaRPr lang="en-AU" sz="20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600" dirty="0" smtClean="0"/>
                  <a:t>2 phase transitions</a:t>
                </a:r>
              </a:p>
              <a:p>
                <a:pPr marL="0" indent="0">
                  <a:buNone/>
                </a:pPr>
                <a:r>
                  <a:rPr lang="en-US" sz="2600" dirty="0" smtClean="0"/>
                  <a:t>4D Caltech SCQM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9788" y="2311889"/>
                <a:ext cx="5157787" cy="4220325"/>
              </a:xfrm>
              <a:blipFill rotWithShape="0">
                <a:blip r:embed="rId3"/>
                <a:stretch>
                  <a:fillRect l="-2128" b="-490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846230" y="1887055"/>
            <a:ext cx="3438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(Dennis </a:t>
            </a:r>
            <a:r>
              <a:rPr lang="en-AU" dirty="0" smtClean="0"/>
              <a:t>et </a:t>
            </a:r>
            <a:r>
              <a:rPr lang="en-AU" dirty="0"/>
              <a:t>a</a:t>
            </a:r>
            <a:r>
              <a:rPr lang="en-AU" dirty="0" smtClean="0"/>
              <a:t>l. quant-</a:t>
            </a:r>
            <a:r>
              <a:rPr lang="en-AU" dirty="0" err="1" smtClean="0"/>
              <a:t>ph</a:t>
            </a:r>
            <a:r>
              <a:rPr lang="en-AU" dirty="0" smtClean="0"/>
              <a:t>/0110143)</a:t>
            </a:r>
            <a:endParaRPr lang="en-AU" dirty="0"/>
          </a:p>
          <a:p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878897" y="6162883"/>
            <a:ext cx="291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Alicki</a:t>
            </a:r>
            <a:r>
              <a:rPr lang="en-US" dirty="0"/>
              <a:t> </a:t>
            </a:r>
            <a:r>
              <a:rPr lang="en-US" dirty="0" smtClean="0"/>
              <a:t>et </a:t>
            </a:r>
            <a:r>
              <a:rPr lang="en-US" dirty="0"/>
              <a:t>al. 0811.0033)</a:t>
            </a:r>
            <a:endParaRPr lang="en-AU" dirty="0"/>
          </a:p>
        </p:txBody>
      </p:sp>
      <p:pic>
        <p:nvPicPr>
          <p:cNvPr id="3074" name="Picture 2" descr="http://www.benpadiah.com/basic_intro/hypercub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948" y="2080240"/>
            <a:ext cx="4264440" cy="394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43846" y="2986576"/>
                <a:ext cx="1173847" cy="703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AU" b="0" i="1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AU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846" y="2986576"/>
                <a:ext cx="1173847" cy="7035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24280" y="4469990"/>
                <a:ext cx="1203150" cy="703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∋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AU" b="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280" y="4469990"/>
                <a:ext cx="1203150" cy="70352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3696237" y="3644721"/>
            <a:ext cx="1087254" cy="702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44141" y="4739425"/>
            <a:ext cx="580139" cy="223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41144" y="308082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049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72200" y="2299011"/>
                <a:ext cx="5183188" cy="368458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2600" dirty="0" err="1"/>
                  <a:t>Qubits</a:t>
                </a:r>
                <a:r>
                  <a:rPr lang="en-US" sz="2600" dirty="0"/>
                  <a:t> on links</a:t>
                </a:r>
              </a:p>
              <a:p>
                <a:pPr marL="0" indent="0">
                  <a:buNone/>
                </a:pPr>
                <a:r>
                  <a:rPr lang="en-US" sz="2600" dirty="0"/>
                  <a:t>X-stabilizers on vertices</a:t>
                </a:r>
              </a:p>
              <a:p>
                <a:pPr marL="0" indent="0">
                  <a:buNone/>
                </a:pPr>
                <a:r>
                  <a:rPr lang="en-US" sz="2600" dirty="0"/>
                  <a:t>Z-stabilizers on </a:t>
                </a:r>
                <a:r>
                  <a:rPr lang="en-US" sz="2600" dirty="0" err="1"/>
                  <a:t>plaquettes</a:t>
                </a:r>
                <a:endParaRPr lang="en-US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AU" sz="26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AU" sz="2600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sz="2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26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AU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AU" sz="2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nary>
                      <m:r>
                        <a:rPr lang="en-AU" sz="2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sz="2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2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AU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AU" sz="2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sz="2600" dirty="0" smtClean="0"/>
                  <a:t>No phase transitions</a:t>
                </a:r>
              </a:p>
              <a:p>
                <a:pPr marL="0" indent="0">
                  <a:buNone/>
                </a:pPr>
                <a:r>
                  <a:rPr lang="en-US" sz="2600" dirty="0" smtClean="0"/>
                  <a:t>No self-correction</a:t>
                </a:r>
                <a:endParaRPr lang="en-US" sz="26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72200" y="2299011"/>
                <a:ext cx="5183188" cy="3684588"/>
              </a:xfrm>
              <a:blipFill rotWithShape="0">
                <a:blip r:embed="rId3"/>
                <a:stretch>
                  <a:fillRect l="-2118" b="-171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Non-self-correcting </a:t>
            </a:r>
            <a:r>
              <a:rPr lang="en-AU" dirty="0" smtClean="0"/>
              <a:t>quantum memories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75099"/>
            <a:ext cx="5183188" cy="823912"/>
          </a:xfrm>
        </p:spPr>
        <p:txBody>
          <a:bodyPr/>
          <a:lstStyle/>
          <a:p>
            <a:r>
              <a:rPr lang="en-AU" dirty="0" smtClean="0"/>
              <a:t>2D </a:t>
            </a:r>
            <a:r>
              <a:rPr lang="en-AU" dirty="0" err="1" smtClean="0"/>
              <a:t>toric</a:t>
            </a:r>
            <a:r>
              <a:rPr lang="en-AU" dirty="0" smtClean="0"/>
              <a:t> code</a:t>
            </a:r>
            <a:endParaRPr lang="en-AU" dirty="0"/>
          </a:p>
        </p:txBody>
      </p:sp>
      <p:pic>
        <p:nvPicPr>
          <p:cNvPr id="2050" name="Picture 2" descr="http://ej.iop.org/images/1367-2630/13/5/053039/Full/nj379064fig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59" y="2093119"/>
            <a:ext cx="3855244" cy="385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87799" y="1848418"/>
            <a:ext cx="272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(Kitaev quant-</a:t>
            </a:r>
            <a:r>
              <a:rPr lang="en-AU" dirty="0" err="1" smtClean="0"/>
              <a:t>ph</a:t>
            </a:r>
            <a:r>
              <a:rPr lang="en-AU" dirty="0" smtClean="0"/>
              <a:t>/9707021)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9229403" y="6041554"/>
            <a:ext cx="2442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(</a:t>
            </a:r>
            <a:r>
              <a:rPr lang="en-AU" dirty="0" err="1" smtClean="0"/>
              <a:t>Alicki</a:t>
            </a:r>
            <a:r>
              <a:rPr lang="en-AU" dirty="0" smtClean="0"/>
              <a:t> et </a:t>
            </a:r>
            <a:r>
              <a:rPr lang="en-AU" dirty="0"/>
              <a:t>a</a:t>
            </a:r>
            <a:r>
              <a:rPr lang="en-AU" dirty="0" smtClean="0"/>
              <a:t>l. 0810.4584)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317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1307</TotalTime>
  <Words>1411</Words>
  <Application>Microsoft Macintosh PowerPoint</Application>
  <PresentationFormat>Custom</PresentationFormat>
  <Paragraphs>270</Paragraphs>
  <Slides>34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Self-correcting quantum memories in 3 dimensions or (slightly) less</vt:lpstr>
      <vt:lpstr>Self-correction</vt:lpstr>
      <vt:lpstr>Self-correcting classical memories</vt:lpstr>
      <vt:lpstr>Non-self-correcting classical memories</vt:lpstr>
      <vt:lpstr>Caltech Rules</vt:lpstr>
      <vt:lpstr>Outline</vt:lpstr>
      <vt:lpstr>Previous strategies</vt:lpstr>
      <vt:lpstr>Self-correcting quantum memories</vt:lpstr>
      <vt:lpstr>Non-self-correcting quantum memories</vt:lpstr>
      <vt:lpstr>Quantum is the square of classical</vt:lpstr>
      <vt:lpstr>Quantum is the square of classical</vt:lpstr>
      <vt:lpstr>Quantum is the square of classical</vt:lpstr>
      <vt:lpstr>Quantum is the square of classical</vt:lpstr>
      <vt:lpstr>Quantum is the square of classical</vt:lpstr>
      <vt:lpstr>Fractal geometry</vt:lpstr>
      <vt:lpstr>Sierpinski carpet</vt:lpstr>
      <vt:lpstr>Sierpinski carpet</vt:lpstr>
      <vt:lpstr>Sierpinski carpet</vt:lpstr>
      <vt:lpstr>Sierpinski carpet</vt:lpstr>
      <vt:lpstr>Sierpinski carpet</vt:lpstr>
      <vt:lpstr>Sierpinski carpet</vt:lpstr>
      <vt:lpstr>Sierpinski carpets</vt:lpstr>
      <vt:lpstr>Homological CSS codes</vt:lpstr>
      <vt:lpstr>Fractal Product Codes</vt:lpstr>
      <vt:lpstr>PowerPoint Presentation</vt:lpstr>
      <vt:lpstr>PowerPoint Presentation</vt:lpstr>
      <vt:lpstr>Projection to 3D</vt:lpstr>
      <vt:lpstr>PowerPoint Presentation</vt:lpstr>
      <vt:lpstr>Thermodynamic properties of FPCs</vt:lpstr>
      <vt:lpstr>Correlation inequalities</vt:lpstr>
      <vt:lpstr>Duality transformations</vt:lpstr>
      <vt:lpstr>Main ideas of thermodynamic analysis</vt:lpstr>
      <vt:lpstr>Phase transitions in FPCs</vt:lpstr>
      <vt:lpstr>Caltech checklist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</dc:creator>
  <cp:lastModifiedBy>Runyao Duan</cp:lastModifiedBy>
  <cp:revision>139</cp:revision>
  <dcterms:created xsi:type="dcterms:W3CDTF">2013-07-15T20:26:40Z</dcterms:created>
  <dcterms:modified xsi:type="dcterms:W3CDTF">2015-03-03T05:17:12Z</dcterms:modified>
</cp:coreProperties>
</file>